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63" r:id="rId16"/>
    <p:sldId id="270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000"/>
    <a:srgbClr val="EEE800"/>
    <a:srgbClr val="BCB800"/>
    <a:srgbClr val="D8670A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9F79A-38BF-4FBF-8E7C-0B6A40906454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41159-A7D7-488C-968C-C534E7FF06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41159-A7D7-488C-968C-C534E7FF068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41159-A7D7-488C-968C-C534E7FF0681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G:\фото двор\измененный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11835880" cy="7890587"/>
          </a:xfrm>
          <a:prstGeom prst="rect">
            <a:avLst/>
          </a:prstGeom>
          <a:noFill/>
        </p:spPr>
      </p:pic>
      <p:pic>
        <p:nvPicPr>
          <p:cNvPr id="1079" name="Picture 55" descr="https://img-fotki.yandex.ru/get/4902/981986.79/0_8d1eb_51c7e429_ori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179511" y="1484784"/>
            <a:ext cx="4320480" cy="58785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47743">
            <a:off x="314308" y="2491364"/>
            <a:ext cx="3750309" cy="2816323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Garamond" pitchFamily="18" charset="0"/>
                <a:cs typeface="Aharoni" pitchFamily="2" charset="-79"/>
              </a:rPr>
              <a:t>Добро пожаловать в ГКУСО «Георгиевский СРЦН «Аист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aramond" pitchFamily="18" charset="0"/>
                <a:cs typeface="Aharoni" pitchFamily="2" charset="-79"/>
              </a:rPr>
              <a:t>»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Garamond" pitchFamily="18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10" descr="G:\фото двор\IMG_20200727_121801.jpg"/>
          <p:cNvPicPr>
            <a:picLocks noChangeAspect="1" noChangeArrowheads="1"/>
          </p:cNvPicPr>
          <p:nvPr/>
        </p:nvPicPr>
        <p:blipFill>
          <a:blip r:embed="rId2" cstate="screen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11" name="Picture 11" descr="G:\фото двор\IMG_20200727_121735.jpg"/>
          <p:cNvPicPr>
            <a:picLocks noChangeAspect="1" noChangeArrowheads="1"/>
          </p:cNvPicPr>
          <p:nvPr/>
        </p:nvPicPr>
        <p:blipFill>
          <a:blip r:embed="rId3" cstate="screen">
            <a:lum contrast="10000"/>
          </a:blip>
          <a:srcRect/>
          <a:stretch>
            <a:fillRect/>
          </a:stretch>
        </p:blipFill>
        <p:spPr bwMode="auto">
          <a:xfrm rot="341174">
            <a:off x="4928374" y="3673911"/>
            <a:ext cx="3613277" cy="301249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24" name="Picture 3" descr="G:\фото двор\IMG_4979.JPG"/>
          <p:cNvPicPr>
            <a:picLocks noChangeAspect="1" noChangeArrowheads="1"/>
          </p:cNvPicPr>
          <p:nvPr/>
        </p:nvPicPr>
        <p:blipFill>
          <a:blip r:embed="rId4" cstate="screen">
            <a:lum contrast="10000"/>
          </a:blip>
          <a:srcRect/>
          <a:stretch>
            <a:fillRect/>
          </a:stretch>
        </p:blipFill>
        <p:spPr bwMode="auto">
          <a:xfrm rot="21252245">
            <a:off x="395912" y="3638907"/>
            <a:ext cx="3631683" cy="304349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29" name="Picture 2" descr="http://img.lenagold.ru/d/dosk/dosk10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lum bright="-10000"/>
          </a:blip>
          <a:srcRect/>
          <a:stretch>
            <a:fillRect/>
          </a:stretch>
        </p:blipFill>
        <p:spPr bwMode="auto">
          <a:xfrm>
            <a:off x="3419872" y="1628800"/>
            <a:ext cx="1872208" cy="2016224"/>
          </a:xfrm>
          <a:prstGeom prst="rect">
            <a:avLst/>
          </a:prstGeom>
          <a:noFill/>
        </p:spPr>
      </p:pic>
      <p:sp>
        <p:nvSpPr>
          <p:cNvPr id="30" name="Содержимое 2"/>
          <p:cNvSpPr txBox="1">
            <a:spLocks/>
          </p:cNvSpPr>
          <p:nvPr/>
        </p:nvSpPr>
        <p:spPr>
          <a:xfrm rot="21344506">
            <a:off x="3345599" y="2210195"/>
            <a:ext cx="1949542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i="1" dirty="0" smtClean="0">
                <a:solidFill>
                  <a:srgbClr val="9E0000"/>
                </a:solidFill>
              </a:rPr>
              <a:t>Оборудованные места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i="1" dirty="0" smtClean="0">
                <a:solidFill>
                  <a:srgbClr val="9E0000"/>
                </a:solidFill>
              </a:rPr>
              <a:t>отдыха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2" descr="G:\фото двор\IMG_4914.JPG"/>
          <p:cNvPicPr>
            <a:picLocks noChangeAspect="1" noChangeArrowheads="1"/>
          </p:cNvPicPr>
          <p:nvPr/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-37225" y="-1"/>
            <a:ext cx="9181225" cy="6858001"/>
          </a:xfrm>
          <a:prstGeom prst="rect">
            <a:avLst/>
          </a:prstGeom>
          <a:noFill/>
        </p:spPr>
      </p:pic>
      <p:pic>
        <p:nvPicPr>
          <p:cNvPr id="6" name="Picture 2" descr="http://img.lenagold.ru/d/dosk/dosk10.png"/>
          <p:cNvPicPr>
            <a:picLocks noChangeAspect="1" noChangeArrowheads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>
            <a:off x="1835696" y="2204864"/>
            <a:ext cx="1728192" cy="18002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21445411">
            <a:off x="1904537" y="2708427"/>
            <a:ext cx="1657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i="1" dirty="0" smtClean="0">
                <a:solidFill>
                  <a:srgbClr val="9E0000"/>
                </a:solidFill>
              </a:rPr>
              <a:t>Зона отдыха</a:t>
            </a:r>
          </a:p>
          <a:p>
            <a:pPr lvl="0" algn="ctr">
              <a:defRPr/>
            </a:pPr>
            <a:r>
              <a:rPr lang="ru-RU" sz="1600" b="1" i="1" dirty="0" smtClean="0">
                <a:solidFill>
                  <a:srgbClr val="9E0000"/>
                </a:solidFill>
              </a:rPr>
              <a:t>«В кругу друзей!»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7" name="Picture 3" descr="G:\фото двор\IMG_49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8" name="Picture 4" descr="G:\фото двор\IMG_5000.JPG"/>
          <p:cNvPicPr>
            <a:picLocks noChangeAspect="1" noChangeArrowheads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>
            <a:off x="5662868" y="0"/>
            <a:ext cx="3481132" cy="213285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26630" name="Picture 6" descr="G:\фото двор\IMG_4962.JPG"/>
          <p:cNvPicPr>
            <a:picLocks noChangeAspect="1" noChangeArrowheads="1"/>
          </p:cNvPicPr>
          <p:nvPr/>
        </p:nvPicPr>
        <p:blipFill>
          <a:blip r:embed="rId4" cstate="screen">
            <a:lum bright="-10000"/>
          </a:blip>
          <a:srcRect/>
          <a:stretch>
            <a:fillRect/>
          </a:stretch>
        </p:blipFill>
        <p:spPr bwMode="auto">
          <a:xfrm>
            <a:off x="5111552" y="3629893"/>
            <a:ext cx="4032448" cy="32281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" name="Picture 2" descr="http://img.lenagold.ru/d/dosk/dosk10.png"/>
          <p:cNvPicPr>
            <a:picLocks noChangeAspect="1" noChangeArrowheads="1"/>
          </p:cNvPicPr>
          <p:nvPr/>
        </p:nvPicPr>
        <p:blipFill>
          <a:blip r:embed="rId5" cstate="screen">
            <a:lum bright="-10000"/>
          </a:blip>
          <a:srcRect/>
          <a:stretch>
            <a:fillRect/>
          </a:stretch>
        </p:blipFill>
        <p:spPr bwMode="auto">
          <a:xfrm flipH="1">
            <a:off x="7487816" y="1700808"/>
            <a:ext cx="1656184" cy="18840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 rot="182133">
            <a:off x="7617226" y="2412879"/>
            <a:ext cx="1541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i="1" dirty="0" smtClean="0">
                <a:solidFill>
                  <a:srgbClr val="9E0000"/>
                </a:solidFill>
              </a:rPr>
              <a:t>Игровые площадки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G:\фото двор\IMG_5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250798" cy="6858000"/>
          </a:xfrm>
          <a:prstGeom prst="rect">
            <a:avLst/>
          </a:prstGeom>
          <a:noFill/>
        </p:spPr>
      </p:pic>
      <p:pic>
        <p:nvPicPr>
          <p:cNvPr id="5" name="Picture 4" descr="http://img.lenagold.ru/d/dosk/dosk17.png"/>
          <p:cNvPicPr>
            <a:picLocks noChangeAspect="1" noChangeArrowheads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 rot="20602251">
            <a:off x="6638931" y="2521243"/>
            <a:ext cx="2035650" cy="6552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0715602">
            <a:off x="6702319" y="2656023"/>
            <a:ext cx="2009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 smtClean="0">
                <a:solidFill>
                  <a:srgbClr val="EEE800"/>
                </a:solidFill>
              </a:rPr>
              <a:t>Игровой павильон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3" name="Picture 3" descr="G:\дрон\DJI_0014.JPG"/>
          <p:cNvPicPr>
            <a:picLocks noChangeAspect="1" noChangeArrowheads="1"/>
          </p:cNvPicPr>
          <p:nvPr/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0" y="-1"/>
            <a:ext cx="6732240" cy="4877789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30725" name="Picture 5" descr="G:\фото двор\IMG_4913.JPG"/>
          <p:cNvPicPr>
            <a:picLocks noChangeAspect="1" noChangeArrowheads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>
            <a:off x="5579856" y="0"/>
            <a:ext cx="3564144" cy="2793802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7" name="Picture 3" descr="D:\USER\Desktop\Фото. Март. Дети на субботнике\DSCF9701.JPG"/>
          <p:cNvPicPr>
            <a:picLocks noChangeAspect="1" noChangeArrowheads="1"/>
          </p:cNvPicPr>
          <p:nvPr/>
        </p:nvPicPr>
        <p:blipFill>
          <a:blip r:embed="rId4" cstate="screen">
            <a:lum bright="-10000"/>
          </a:blip>
          <a:srcRect/>
          <a:stretch>
            <a:fillRect/>
          </a:stretch>
        </p:blipFill>
        <p:spPr bwMode="auto">
          <a:xfrm>
            <a:off x="5555372" y="2204864"/>
            <a:ext cx="3588628" cy="2780928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30724" name="Picture 4" descr="G:\дрон\DJI_002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lum bright="-10000"/>
          </a:blip>
          <a:srcRect/>
          <a:stretch>
            <a:fillRect/>
          </a:stretch>
        </p:blipFill>
        <p:spPr bwMode="auto">
          <a:xfrm>
            <a:off x="0" y="3501008"/>
            <a:ext cx="4949288" cy="3356992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1" name="Picture 2" descr="https://img-fotki.yandex.ru/get/9311/981986.79/0_8d1e4_58205b5e_ori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2996952"/>
            <a:ext cx="3312368" cy="86409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" y="3068961"/>
            <a:ext cx="313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Поддержание санитарного  состояния  территории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 descr="https://vorle.ru/media/imgs/ploschadki.JPG"/>
          <p:cNvPicPr>
            <a:picLocks noChangeAspect="1" noChangeArrowheads="1"/>
          </p:cNvPicPr>
          <p:nvPr/>
        </p:nvPicPr>
        <p:blipFill>
          <a:blip r:embed="rId7" cstate="screen">
            <a:lum bright="-10000"/>
          </a:blip>
          <a:srcRect/>
          <a:stretch>
            <a:fillRect/>
          </a:stretch>
        </p:blipFill>
        <p:spPr bwMode="auto">
          <a:xfrm>
            <a:off x="6337211" y="4941168"/>
            <a:ext cx="2806789" cy="1916832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screen">
            <a:lum bright="-10000"/>
          </a:blip>
          <a:srcRect/>
          <a:stretch>
            <a:fillRect/>
          </a:stretch>
        </p:blipFill>
        <p:spPr bwMode="auto">
          <a:xfrm>
            <a:off x="4211960" y="4963972"/>
            <a:ext cx="2232248" cy="1894028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 двор\паровоз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245679" cy="68580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8" name="Picture 2" descr="https://img-fotki.yandex.ru/get/244821/244129556.26/0_16bd4f_abca7b3f_ori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07704" y="5201816"/>
            <a:ext cx="4032450" cy="16561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5589240"/>
            <a:ext cx="2376264" cy="648072"/>
          </a:xfrm>
        </p:spPr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rgbClr val="9E0000"/>
                </a:solidFill>
                <a:latin typeface="Garamond" pitchFamily="18" charset="0"/>
              </a:rPr>
              <a:t>Новые элементы благоустройства 2020 г.</a:t>
            </a:r>
            <a:endParaRPr lang="ru-RU" sz="1600" dirty="0">
              <a:solidFill>
                <a:srgbClr val="9E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lum bright="-10000"/>
          </a:blip>
          <a:srcRect/>
          <a:stretch>
            <a:fillRect/>
          </a:stretch>
        </p:blipFill>
        <p:spPr bwMode="auto">
          <a:xfrm>
            <a:off x="0" y="3472206"/>
            <a:ext cx="2051720" cy="3446889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6" name="Содержимое 3" descr="vozd67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19672" y="3284984"/>
            <a:ext cx="1547664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G:\дрон\DJI_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-381" y="0"/>
            <a:ext cx="9144381" cy="685800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</p:pic>
      <p:pic>
        <p:nvPicPr>
          <p:cNvPr id="5" name="Picture 5" descr="D:\USER\Desktop\Фото. Расчистка спортплощадки\DSCF9811.JPG"/>
          <p:cNvPicPr>
            <a:picLocks noChangeAspect="1" noChangeArrowheads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>
            <a:off x="4860032" y="0"/>
            <a:ext cx="4283968" cy="3212976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</p:pic>
      <p:pic>
        <p:nvPicPr>
          <p:cNvPr id="29699" name="Picture 3" descr="G:\фото двор\IMG_20200727_144643.jpg"/>
          <p:cNvPicPr>
            <a:picLocks noChangeAspect="1" noChangeArrowheads="1"/>
          </p:cNvPicPr>
          <p:nvPr/>
        </p:nvPicPr>
        <p:blipFill>
          <a:blip r:embed="rId4" cstate="screen">
            <a:lum bright="-10000"/>
          </a:blip>
          <a:srcRect/>
          <a:stretch>
            <a:fillRect/>
          </a:stretch>
        </p:blipFill>
        <p:spPr bwMode="auto">
          <a:xfrm>
            <a:off x="4596421" y="3645024"/>
            <a:ext cx="4547579" cy="3212976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004048" y="2420888"/>
            <a:ext cx="3744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i="1" dirty="0" smtClean="0">
                <a:solidFill>
                  <a:schemeClr val="bg1"/>
                </a:solidFill>
              </a:rPr>
              <a:t>Благоустройство новой территории стадиона  май  2020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450912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Новая территория подготовленная  к установке спортивного инвентаря июнь 2020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3861048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i="1" dirty="0" smtClean="0">
                <a:solidFill>
                  <a:schemeClr val="bg1"/>
                </a:solidFill>
              </a:rPr>
              <a:t>Установка футбольных ворот июль 2020</a:t>
            </a:r>
          </a:p>
        </p:txBody>
      </p:sp>
      <p:pic>
        <p:nvPicPr>
          <p:cNvPr id="10" name="Picture 2" descr="https://img-fotki.yandex.ru/get/9314/981986.4a/0_87ef4_7b19695_ori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5822504"/>
            <a:ext cx="1188640" cy="1035496"/>
          </a:xfrm>
          <a:prstGeom prst="rect">
            <a:avLst/>
          </a:prstGeom>
          <a:noFill/>
        </p:spPr>
      </p:pic>
      <p:pic>
        <p:nvPicPr>
          <p:cNvPr id="11" name="Picture 2" descr="https://img-fotki.yandex.ru/get/9314/981986.4a/0_87ef4_7b19695_orig"/>
          <p:cNvPicPr>
            <a:picLocks noChangeAspect="1" noChangeArrowheads="1"/>
          </p:cNvPicPr>
          <p:nvPr/>
        </p:nvPicPr>
        <p:blipFill>
          <a:blip r:embed="rId6" cstate="screen"/>
          <a:srcRect l="-43218" t="-37223"/>
          <a:stretch>
            <a:fillRect/>
          </a:stretch>
        </p:blipFill>
        <p:spPr bwMode="auto">
          <a:xfrm>
            <a:off x="8350896" y="2420888"/>
            <a:ext cx="793104" cy="792088"/>
          </a:xfrm>
          <a:prstGeom prst="rect">
            <a:avLst/>
          </a:prstGeom>
          <a:noFill/>
        </p:spPr>
      </p:pic>
      <p:pic>
        <p:nvPicPr>
          <p:cNvPr id="12" name="Picture 2" descr="https://img-fotki.yandex.ru/get/9314/981986.4a/0_87ef4_7b19695_orig"/>
          <p:cNvPicPr>
            <a:picLocks noChangeAspect="1" noChangeArrowheads="1"/>
          </p:cNvPicPr>
          <p:nvPr/>
        </p:nvPicPr>
        <p:blipFill>
          <a:blip r:embed="rId7" cstate="screen"/>
          <a:srcRect l="-42989" t="-37471"/>
          <a:stretch>
            <a:fillRect/>
          </a:stretch>
        </p:blipFill>
        <p:spPr bwMode="auto">
          <a:xfrm>
            <a:off x="8162014" y="5877272"/>
            <a:ext cx="981986" cy="980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7" name="Picture 3" descr="G:\Фасад\DSCF8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7" name="Picture 2" descr="G:\Фасад\DSCF8223.JPG"/>
          <p:cNvPicPr>
            <a:picLocks noChangeAspect="1" noChangeArrowheads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>
            <a:off x="6135486" y="0"/>
            <a:ext cx="3008514" cy="2924944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0" name="Picture 5" descr="G:\фото двор\IMG_20200727_154034.jpg"/>
          <p:cNvPicPr>
            <a:picLocks noChangeAspect="1" noChangeArrowheads="1"/>
          </p:cNvPicPr>
          <p:nvPr/>
        </p:nvPicPr>
        <p:blipFill>
          <a:blip r:embed="rId4" cstate="screen">
            <a:lum bright="-10000"/>
          </a:blip>
          <a:srcRect/>
          <a:stretch>
            <a:fillRect/>
          </a:stretch>
        </p:blipFill>
        <p:spPr bwMode="auto">
          <a:xfrm>
            <a:off x="6156176" y="2874235"/>
            <a:ext cx="2987824" cy="3983766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2" name="Picture 2" descr="https://img-fotki.yandex.ru/get/9311/981986.79/0_8d1e4_58205b5e_ori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V="1">
            <a:off x="0" y="4437112"/>
            <a:ext cx="3680129" cy="16561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4509121"/>
            <a:ext cx="34918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Входная группа реконструирована в соответствии с требованиями </a:t>
            </a:r>
            <a:r>
              <a:rPr lang="ru-RU" sz="1600" b="1" i="1" dirty="0" err="1" smtClean="0">
                <a:solidFill>
                  <a:schemeClr val="accent6">
                    <a:lumMod val="50000"/>
                  </a:schemeClr>
                </a:solidFill>
              </a:rPr>
              <a:t>СНиП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 «Доступность зданий и сооружений для </a:t>
            </a:r>
            <a:r>
              <a:rPr lang="ru-RU" sz="1600" b="1" i="1" dirty="0" err="1" smtClean="0">
                <a:solidFill>
                  <a:schemeClr val="accent6">
                    <a:lumMod val="50000"/>
                  </a:schemeClr>
                </a:solidFill>
              </a:rPr>
              <a:t>маломобильных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 групп населения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5" name="Picture 7" descr="G:\фото двор\IMG_4999.JPG"/>
          <p:cNvPicPr>
            <a:picLocks noChangeAspect="1" noChangeArrowheads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7668344" cy="511223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32774" name="Picture 6" descr="G:\фото двор\IMG_5006.JPG"/>
          <p:cNvPicPr>
            <a:picLocks noChangeAspect="1" noChangeArrowheads="1"/>
          </p:cNvPicPr>
          <p:nvPr/>
        </p:nvPicPr>
        <p:blipFill>
          <a:blip r:embed="rId4" cstate="screen">
            <a:lum bright="-20000"/>
          </a:blip>
          <a:srcRect/>
          <a:stretch>
            <a:fillRect/>
          </a:stretch>
        </p:blipFill>
        <p:spPr bwMode="auto">
          <a:xfrm>
            <a:off x="0" y="3470372"/>
            <a:ext cx="4175448" cy="3387628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32776" name="Picture 8" descr="G:\фото двор\IMG_500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lum bright="-10000"/>
          </a:blip>
          <a:srcRect/>
          <a:stretch>
            <a:fillRect/>
          </a:stretch>
        </p:blipFill>
        <p:spPr bwMode="auto">
          <a:xfrm>
            <a:off x="4211960" y="2633530"/>
            <a:ext cx="2304256" cy="422447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32777" name="Picture 9" descr="G:\фото двор\IMG_20200723_131711.jpg"/>
          <p:cNvPicPr>
            <a:picLocks noChangeAspect="1" noChangeArrowheads="1"/>
          </p:cNvPicPr>
          <p:nvPr/>
        </p:nvPicPr>
        <p:blipFill>
          <a:blip r:embed="rId6" cstate="screen">
            <a:lum bright="-10000"/>
          </a:blip>
          <a:srcRect/>
          <a:stretch>
            <a:fillRect/>
          </a:stretch>
        </p:blipFill>
        <p:spPr bwMode="auto">
          <a:xfrm>
            <a:off x="6405098" y="0"/>
            <a:ext cx="2738902" cy="4869159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32778" name="Picture 10" descr="G:\фото двор\IMG_20200723_131701.jpg"/>
          <p:cNvPicPr>
            <a:picLocks noChangeAspect="1" noChangeArrowheads="1"/>
          </p:cNvPicPr>
          <p:nvPr/>
        </p:nvPicPr>
        <p:blipFill>
          <a:blip r:embed="rId7" cstate="screen">
            <a:lum bright="-10000"/>
          </a:blip>
          <a:srcRect/>
          <a:stretch>
            <a:fillRect/>
          </a:stretch>
        </p:blipFill>
        <p:spPr bwMode="auto">
          <a:xfrm>
            <a:off x="6551712" y="4805772"/>
            <a:ext cx="2592288" cy="2052228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3" name="Picture 2" descr="https://img-fotki.yandex.ru/get/9311/981986.79/0_8d1e4_58205b5e_ori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 flipV="1">
            <a:off x="0" y="0"/>
            <a:ext cx="2592288" cy="83671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116632"/>
            <a:ext cx="2483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Оформление фасадов, 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наличие вывесок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4191931" cy="5589241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9" name="Picture 2" descr="https://img-fotki.yandex.ru/get/9311/981986.79/0_8d1e4_58205b5e_ori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V="1">
            <a:off x="0" y="5345832"/>
            <a:ext cx="3047404" cy="1512168"/>
          </a:xfrm>
          <a:prstGeom prst="rect">
            <a:avLst/>
          </a:prstGeom>
          <a:noFill/>
        </p:spPr>
      </p:pic>
      <p:pic>
        <p:nvPicPr>
          <p:cNvPr id="7" name="Picture 4" descr="E:\фото двор\IMG_4950.JPG"/>
          <p:cNvPicPr>
            <a:picLocks noChangeAspect="1" noChangeArrowheads="1"/>
          </p:cNvPicPr>
          <p:nvPr/>
        </p:nvPicPr>
        <p:blipFill>
          <a:blip r:embed="rId4" cstate="screen">
            <a:lum bright="-20000"/>
          </a:blip>
          <a:srcRect/>
          <a:stretch>
            <a:fillRect/>
          </a:stretch>
        </p:blipFill>
        <p:spPr bwMode="auto">
          <a:xfrm>
            <a:off x="6695728" y="0"/>
            <a:ext cx="2448272" cy="6999988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lum bright="-20000"/>
          </a:blip>
          <a:srcRect/>
          <a:stretch>
            <a:fillRect/>
          </a:stretch>
        </p:blipFill>
        <p:spPr bwMode="auto">
          <a:xfrm>
            <a:off x="3851920" y="0"/>
            <a:ext cx="3036337" cy="1656184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0" y="5517233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На территории 21 цифровая камера.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Организовано место парковки.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screen">
            <a:lum bright="-10000"/>
          </a:blip>
          <a:srcRect/>
          <a:stretch>
            <a:fillRect/>
          </a:stretch>
        </p:blipFill>
        <p:spPr bwMode="auto">
          <a:xfrm>
            <a:off x="3851920" y="1700808"/>
            <a:ext cx="3539193" cy="2621625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screen">
            <a:lum bright="-20000"/>
          </a:blip>
          <a:srcRect/>
          <a:stretch>
            <a:fillRect/>
          </a:stretch>
        </p:blipFill>
        <p:spPr bwMode="auto">
          <a:xfrm>
            <a:off x="3059832" y="4149080"/>
            <a:ext cx="3611893" cy="270892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фото двор\гибискус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://img.lenagold.ru/s/strel/znak42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3645024"/>
            <a:ext cx="2016224" cy="30385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861048"/>
            <a:ext cx="1944216" cy="936104"/>
          </a:xfrm>
        </p:spPr>
        <p:txBody>
          <a:bodyPr>
            <a:noAutofit/>
          </a:bodyPr>
          <a:lstStyle/>
          <a:p>
            <a:r>
              <a:rPr lang="ru-RU" sz="1400" b="1" i="1" dirty="0" smtClean="0">
                <a:solidFill>
                  <a:srgbClr val="663300"/>
                </a:solidFill>
                <a:latin typeface="Consolas" pitchFamily="49" charset="0"/>
                <a:cs typeface="Consolas" pitchFamily="49" charset="0"/>
              </a:rPr>
              <a:t>Гибискус </a:t>
            </a:r>
            <a:br>
              <a:rPr lang="ru-RU" sz="1400" b="1" i="1" dirty="0" smtClean="0">
                <a:solidFill>
                  <a:srgbClr val="663300"/>
                </a:solidFill>
                <a:latin typeface="Consolas" pitchFamily="49" charset="0"/>
                <a:cs typeface="Consolas" pitchFamily="49" charset="0"/>
              </a:rPr>
            </a:br>
            <a:r>
              <a:rPr lang="ru-RU" sz="1400" b="1" i="1" dirty="0" smtClean="0">
                <a:solidFill>
                  <a:srgbClr val="663300"/>
                </a:solidFill>
                <a:latin typeface="Consolas" pitchFamily="49" charset="0"/>
                <a:cs typeface="Consolas" pitchFamily="49" charset="0"/>
              </a:rPr>
              <a:t>садовый период цветения </a:t>
            </a:r>
            <a:br>
              <a:rPr lang="ru-RU" sz="1400" b="1" i="1" dirty="0" smtClean="0">
                <a:solidFill>
                  <a:srgbClr val="663300"/>
                </a:solidFill>
                <a:latin typeface="Consolas" pitchFamily="49" charset="0"/>
                <a:cs typeface="Consolas" pitchFamily="49" charset="0"/>
              </a:rPr>
            </a:br>
            <a:r>
              <a:rPr lang="ru-RU" sz="1400" b="1" i="1" dirty="0" smtClean="0">
                <a:solidFill>
                  <a:srgbClr val="663300"/>
                </a:solidFill>
                <a:latin typeface="Consolas" pitchFamily="49" charset="0"/>
                <a:cs typeface="Consolas" pitchFamily="49" charset="0"/>
              </a:rPr>
              <a:t>июнь-сентябрь</a:t>
            </a:r>
            <a:endParaRPr lang="ru-RU" sz="1400" b="1" i="1" dirty="0">
              <a:solidFill>
                <a:srgbClr val="663300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1029" name="Picture 5" descr="http://img.lenagold.ru/d/dosk/dosk198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32240" y="3874204"/>
            <a:ext cx="2052087" cy="2983796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732240" y="4221088"/>
            <a:ext cx="2016224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nsolas" pitchFamily="49" charset="0"/>
                <a:ea typeface="+mj-ea"/>
                <a:cs typeface="Consolas" pitchFamily="49" charset="0"/>
              </a:rPr>
              <a:t>Состояние озеленения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nsolas" pitchFamily="49" charset="0"/>
                <a:ea typeface="+mj-ea"/>
                <a:cs typeface="Consolas" pitchFamily="49" charset="0"/>
              </a:rPr>
              <a:t> территории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onsolas" pitchFamily="49" charset="0"/>
              <a:ea typeface="+mj-ea"/>
              <a:cs typeface="Consolas" pitchFamily="49" charset="0"/>
            </a:endParaRPr>
          </a:p>
        </p:txBody>
      </p:sp>
      <p:pic>
        <p:nvPicPr>
          <p:cNvPr id="8" name="Picture 2" descr="http://img.lenagold.ru/s/strel/znak4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635896" y="3645024"/>
            <a:ext cx="2520280" cy="15121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707904" y="3933056"/>
            <a:ext cx="172819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nsolas" pitchFamily="49" charset="0"/>
                <a:ea typeface="+mj-ea"/>
                <a:cs typeface="Consolas" pitchFamily="49" charset="0"/>
              </a:rPr>
              <a:t>Лилейник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nsolas" pitchFamily="49" charset="0"/>
                <a:ea typeface="+mj-ea"/>
                <a:cs typeface="Consolas" pitchFamily="49" charset="0"/>
              </a:rPr>
              <a:t>период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nsolas" pitchFamily="49" charset="0"/>
                <a:ea typeface="+mj-ea"/>
                <a:cs typeface="Consolas" pitchFamily="49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nsolas" pitchFamily="49" charset="0"/>
                <a:ea typeface="+mj-ea"/>
                <a:cs typeface="Consolas" pitchFamily="49" charset="0"/>
              </a:rPr>
              <a:t>цветения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nsolas" pitchFamily="49" charset="0"/>
                <a:ea typeface="+mj-ea"/>
                <a:cs typeface="Consolas" pitchFamily="49" charset="0"/>
              </a:rPr>
              <a:t>июнь-июль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Consolas" pitchFamily="49" charset="0"/>
              <a:ea typeface="+mj-ea"/>
              <a:cs typeface="Consolas" pitchFamily="49" charset="0"/>
            </a:endParaRPr>
          </a:p>
        </p:txBody>
      </p:sp>
      <p:pic>
        <p:nvPicPr>
          <p:cNvPr id="3" name="Picture 2" descr="Цветы лилии обои картинки на рабочий стол скачать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076056" y="4077072"/>
            <a:ext cx="960107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дрон\DJI_0013.JPG"/>
          <p:cNvPicPr>
            <a:picLocks noChangeAspect="1" noChangeArrowheads="1"/>
          </p:cNvPicPr>
          <p:nvPr/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8703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0" y="4005065"/>
            <a:ext cx="631844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chemeClr val="bg1"/>
                </a:solidFill>
                <a:latin typeface="Monotype Corsiva" pitchFamily="66" charset="0"/>
              </a:rPr>
              <a:t>В Центре порядок всегда и во всем – своими руками мы создаем!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срцн-аист.рф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6211669"/>
            <a:ext cx="6444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2000" dirty="0" smtClean="0">
                <a:solidFill>
                  <a:schemeClr val="bg1"/>
                </a:solidFill>
              </a:rPr>
              <a:t>://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instagram.com/aistgeo?igshid=s9ei80eum71a</a:t>
            </a:r>
            <a:endParaRPr lang="ru-RU" sz="20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https://img-fotki.yandex.ru/get/9311/981986.79/0_8d1e4_58205b5e_ori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V="1">
            <a:off x="6296898" y="-1"/>
            <a:ext cx="2847102" cy="1412776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6372200" y="188640"/>
            <a:ext cx="2771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9E0000"/>
                </a:solidFill>
              </a:rPr>
              <a:t>В тёмное время суток организовано</a:t>
            </a:r>
          </a:p>
          <a:p>
            <a:pPr algn="ctr"/>
            <a:r>
              <a:rPr lang="ru-RU" sz="1600" b="1" i="1" dirty="0" smtClean="0">
                <a:solidFill>
                  <a:srgbClr val="9E0000"/>
                </a:solidFill>
              </a:rPr>
              <a:t>  наружное освещение по периметру территории</a:t>
            </a:r>
            <a:endParaRPr lang="ru-RU" sz="1600" dirty="0">
              <a:solidFill>
                <a:srgbClr val="9E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фото двор\IMG_4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-20544" y="0"/>
            <a:ext cx="9265160" cy="6858000"/>
          </a:xfrm>
          <a:prstGeom prst="rect">
            <a:avLst/>
          </a:prstGeom>
          <a:noFill/>
        </p:spPr>
      </p:pic>
      <p:pic>
        <p:nvPicPr>
          <p:cNvPr id="5" name="Picture 2" descr="http://img.lenagold.ru/s/strel/znak42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23928" y="4841831"/>
            <a:ext cx="2232248" cy="2016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4" descr="http://img.lenagold.ru/d/dosk/dosk17.png"/>
          <p:cNvPicPr>
            <a:picLocks noChangeAspect="1" noChangeArrowheads="1"/>
          </p:cNvPicPr>
          <p:nvPr/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 bwMode="auto">
          <a:xfrm rot="744550" flipH="1">
            <a:off x="2164162" y="1225316"/>
            <a:ext cx="1796571" cy="625442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 rot="644706">
            <a:off x="1979712" y="1268760"/>
            <a:ext cx="194421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nsolas" pitchFamily="49" charset="0"/>
                <a:ea typeface="+mj-ea"/>
                <a:cs typeface="Consolas" pitchFamily="49" charset="0"/>
              </a:rPr>
              <a:t>Ель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nsolas" pitchFamily="49" charset="0"/>
                <a:ea typeface="+mj-ea"/>
                <a:cs typeface="Consolas" pitchFamily="49" charset="0"/>
              </a:rPr>
              <a:t> топиарная (спираль)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nsolas" pitchFamily="49" charset="0"/>
              <a:ea typeface="+mj-ea"/>
              <a:cs typeface="Consolas" pitchFamily="49" charset="0"/>
            </a:endParaRPr>
          </a:p>
        </p:txBody>
      </p:sp>
      <p:pic>
        <p:nvPicPr>
          <p:cNvPr id="10" name="Picture 4" descr="http://img.lenagold.ru/d/dosk/dosk17.png"/>
          <p:cNvPicPr>
            <a:picLocks noChangeAspect="1" noChangeArrowheads="1"/>
          </p:cNvPicPr>
          <p:nvPr/>
        </p:nvPicPr>
        <p:blipFill>
          <a:blip r:embed="rId5" cstate="screen">
            <a:lum bright="10000"/>
          </a:blip>
          <a:srcRect/>
          <a:stretch>
            <a:fillRect/>
          </a:stretch>
        </p:blipFill>
        <p:spPr bwMode="auto">
          <a:xfrm rot="744550" flipH="1">
            <a:off x="6363277" y="1513721"/>
            <a:ext cx="1693525" cy="771247"/>
          </a:xfrm>
          <a:prstGeom prst="rect">
            <a:avLst/>
          </a:prstGeom>
          <a:noFill/>
        </p:spPr>
      </p:pic>
      <p:pic>
        <p:nvPicPr>
          <p:cNvPr id="11" name="Picture 4" descr="http://img.lenagold.ru/d/dosk/dosk17.png"/>
          <p:cNvPicPr>
            <a:picLocks noChangeAspect="1" noChangeArrowheads="1"/>
          </p:cNvPicPr>
          <p:nvPr/>
        </p:nvPicPr>
        <p:blipFill>
          <a:blip r:embed="rId6" cstate="screen">
            <a:lum bright="10000"/>
          </a:blip>
          <a:srcRect/>
          <a:stretch>
            <a:fillRect/>
          </a:stretch>
        </p:blipFill>
        <p:spPr bwMode="auto">
          <a:xfrm rot="744550" flipH="1">
            <a:off x="-128940" y="3847614"/>
            <a:ext cx="1433765" cy="63601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 rot="1004476">
            <a:off x="6229284" y="1605040"/>
            <a:ext cx="1748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200" b="1" i="1" dirty="0" smtClean="0">
                <a:latin typeface="Consolas" pitchFamily="49" charset="0"/>
                <a:cs typeface="Consolas" pitchFamily="49" charset="0"/>
              </a:rPr>
              <a:t>Ель топиарная (шар)</a:t>
            </a:r>
            <a:endParaRPr lang="ru-RU" sz="1200" b="1" i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777495">
            <a:off x="-45383" y="3883488"/>
            <a:ext cx="1259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i="1" dirty="0" smtClean="0">
                <a:latin typeface="Consolas" pitchFamily="49" charset="0"/>
                <a:cs typeface="Consolas" pitchFamily="49" charset="0"/>
              </a:rPr>
              <a:t>Туя шаровидная</a:t>
            </a:r>
            <a:endParaRPr lang="ru-RU" sz="1400" b="1" i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67944" y="5157192"/>
            <a:ext cx="19575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latin typeface="Consolas" pitchFamily="49" charset="0"/>
                <a:cs typeface="Consolas" pitchFamily="49" charset="0"/>
              </a:rPr>
              <a:t>Колеус </a:t>
            </a:r>
            <a:r>
              <a:rPr lang="ru-RU" b="1" i="1" dirty="0" err="1" smtClean="0">
                <a:latin typeface="Consolas" pitchFamily="49" charset="0"/>
                <a:cs typeface="Consolas" pitchFamily="49" charset="0"/>
              </a:rPr>
              <a:t>Вершаффельта</a:t>
            </a:r>
            <a:r>
              <a:rPr lang="ru-RU" b="1" i="1" dirty="0" smtClean="0">
                <a:latin typeface="Consolas" pitchFamily="49" charset="0"/>
                <a:cs typeface="Consolas" pitchFamily="49" charset="0"/>
              </a:rPr>
              <a:t>, </a:t>
            </a:r>
            <a:r>
              <a:rPr lang="ru-RU" b="1" i="1" dirty="0" err="1" smtClean="0">
                <a:latin typeface="Consolas" pitchFamily="49" charset="0"/>
                <a:cs typeface="Consolas" pitchFamily="49" charset="0"/>
              </a:rPr>
              <a:t>Нанус</a:t>
            </a:r>
            <a:r>
              <a:rPr lang="ru-RU" b="1" i="1" dirty="0" smtClean="0">
                <a:latin typeface="Consolas" pitchFamily="49" charset="0"/>
                <a:cs typeface="Consolas" pitchFamily="49" charset="0"/>
              </a:rPr>
              <a:t>, Блюме</a:t>
            </a:r>
          </a:p>
        </p:txBody>
      </p:sp>
      <p:pic>
        <p:nvPicPr>
          <p:cNvPr id="17" name="Picture 2" descr="http://img.lenagold.ru/s/strel/znak42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43608" y="5445224"/>
            <a:ext cx="1674232" cy="1412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Прямоугольник 17"/>
          <p:cNvSpPr/>
          <p:nvPr/>
        </p:nvSpPr>
        <p:spPr>
          <a:xfrm>
            <a:off x="1259632" y="5733256"/>
            <a:ext cx="1296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latin typeface="Consolas" pitchFamily="49" charset="0"/>
                <a:cs typeface="Consolas" pitchFamily="49" charset="0"/>
              </a:rPr>
              <a:t>Петуния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latin typeface="Consolas" pitchFamily="49" charset="0"/>
                <a:cs typeface="Consolas" pitchFamily="49" charset="0"/>
              </a:rPr>
              <a:t>садовая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E:\фото двор\IMG_20200723_1314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6732240" cy="5052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E:\фото двор\елка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18562" y="0"/>
            <a:ext cx="242543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://img.lenagold.ru/s/strel/znak42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44208" y="2420888"/>
            <a:ext cx="1503564" cy="1268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388" name="Picture 4" descr="E:\фото двор\IMG_5036.JPG"/>
          <p:cNvPicPr>
            <a:picLocks noChangeAspect="1" noChangeArrowheads="1"/>
          </p:cNvPicPr>
          <p:nvPr/>
        </p:nvPicPr>
        <p:blipFill>
          <a:blip r:embed="rId5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6732240" y="3573016"/>
            <a:ext cx="2411760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http://img.lenagold.ru/s/strel/znak42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524328" y="5373216"/>
            <a:ext cx="1619672" cy="13667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389" name="Picture 5" descr="E:\фото двор\IMG_5014.JPG"/>
          <p:cNvPicPr>
            <a:picLocks noChangeAspect="1" noChangeArrowheads="1"/>
          </p:cNvPicPr>
          <p:nvPr/>
        </p:nvPicPr>
        <p:blipFill>
          <a:blip r:embed="rId7" cstate="screen">
            <a:lum bright="-10000"/>
          </a:blip>
          <a:srcRect/>
          <a:stretch>
            <a:fillRect/>
          </a:stretch>
        </p:blipFill>
        <p:spPr bwMode="auto">
          <a:xfrm>
            <a:off x="3563888" y="4973225"/>
            <a:ext cx="3209428" cy="188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E:\фото двор\IMG_5012.JPG"/>
          <p:cNvPicPr>
            <a:picLocks noChangeAspect="1" noChangeArrowheads="1"/>
          </p:cNvPicPr>
          <p:nvPr/>
        </p:nvPicPr>
        <p:blipFill>
          <a:blip r:embed="rId8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0" y="5013175"/>
            <a:ext cx="3563888" cy="1879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http://img.lenagold.ru/s/strel/znak42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652120" y="5517232"/>
            <a:ext cx="1418230" cy="11967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Picture 4" descr="http://img.lenagold.ru/d/dosk/dosk17.png"/>
          <p:cNvPicPr>
            <a:picLocks noChangeAspect="1" noChangeArrowheads="1"/>
          </p:cNvPicPr>
          <p:nvPr/>
        </p:nvPicPr>
        <p:blipFill>
          <a:blip r:embed="rId10" cstate="screen">
            <a:lum bright="20000"/>
          </a:blip>
          <a:srcRect/>
          <a:stretch>
            <a:fillRect/>
          </a:stretch>
        </p:blipFill>
        <p:spPr bwMode="auto">
          <a:xfrm rot="1804722" flipH="1">
            <a:off x="105919" y="4272377"/>
            <a:ext cx="1478861" cy="820028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 rot="1931405">
            <a:off x="66177" y="4331983"/>
            <a:ext cx="1349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latin typeface="Consolas" pitchFamily="49" charset="0"/>
                <a:cs typeface="Consolas" pitchFamily="49" charset="0"/>
              </a:rPr>
              <a:t>Цинния изящная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588224" y="2636912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200" b="1" i="1" dirty="0" smtClean="0">
                <a:latin typeface="Consolas" pitchFamily="49" charset="0"/>
                <a:cs typeface="Consolas" pitchFamily="49" charset="0"/>
              </a:rPr>
              <a:t>Можжевельник скальный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200" b="1" i="1" dirty="0" smtClean="0">
                <a:latin typeface="Consolas" pitchFamily="49" charset="0"/>
                <a:cs typeface="Consolas" pitchFamily="49" charset="0"/>
              </a:rPr>
              <a:t>«БЛЮ ЭРРОУ»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652120" y="5733256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latin typeface="Consolas" pitchFamily="49" charset="0"/>
                <a:cs typeface="Consolas" pitchFamily="49" charset="0"/>
              </a:rPr>
              <a:t>Лиана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i="1" dirty="0" err="1" smtClean="0">
                <a:latin typeface="Consolas" pitchFamily="49" charset="0"/>
                <a:cs typeface="Consolas" pitchFamily="49" charset="0"/>
              </a:rPr>
              <a:t>Кампсис</a:t>
            </a:r>
            <a:endParaRPr lang="ru-RU" b="1" i="1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578080" y="5589241"/>
            <a:ext cx="1565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b="1" i="1" dirty="0" smtClean="0"/>
              <a:t>Рудбекия золотой шар</a:t>
            </a:r>
            <a:endParaRPr lang="ru-RU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E:\фото двор\IMG_5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E:\фото двор\IMG_5028.JPG"/>
          <p:cNvPicPr>
            <a:picLocks noChangeAspect="1" noChangeArrowheads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>
            <a:off x="0" y="4797152"/>
            <a:ext cx="3419872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 descr="E:\фото двор\IMG_5026.JPG"/>
          <p:cNvPicPr>
            <a:picLocks noChangeAspect="1" noChangeArrowheads="1"/>
          </p:cNvPicPr>
          <p:nvPr/>
        </p:nvPicPr>
        <p:blipFill>
          <a:blip r:embed="rId4" cstate="screen">
            <a:lum bright="-10000"/>
          </a:blip>
          <a:srcRect/>
          <a:stretch>
            <a:fillRect/>
          </a:stretch>
        </p:blipFill>
        <p:spPr bwMode="auto">
          <a:xfrm>
            <a:off x="6228184" y="5058139"/>
            <a:ext cx="2915816" cy="1799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5" name="Picture 7" descr="E:\фото двор\IMG_503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419872" y="5173013"/>
            <a:ext cx="2808312" cy="1684987"/>
          </a:xfrm>
          <a:prstGeom prst="rect">
            <a:avLst/>
          </a:prstGeom>
          <a:noFill/>
        </p:spPr>
      </p:pic>
      <p:pic>
        <p:nvPicPr>
          <p:cNvPr id="11" name="Picture 4" descr="http://img.lenagold.ru/d/dosk/dosk17.png"/>
          <p:cNvPicPr>
            <a:picLocks noChangeAspect="1" noChangeArrowheads="1"/>
          </p:cNvPicPr>
          <p:nvPr/>
        </p:nvPicPr>
        <p:blipFill>
          <a:blip r:embed="rId6" cstate="screen">
            <a:lum bright="20000"/>
          </a:blip>
          <a:srcRect/>
          <a:stretch>
            <a:fillRect/>
          </a:stretch>
        </p:blipFill>
        <p:spPr bwMode="auto">
          <a:xfrm rot="2106968" flipH="1">
            <a:off x="47858" y="4359668"/>
            <a:ext cx="1600679" cy="697278"/>
          </a:xfrm>
          <a:prstGeom prst="rect">
            <a:avLst/>
          </a:prstGeom>
          <a:noFill/>
        </p:spPr>
      </p:pic>
      <p:pic>
        <p:nvPicPr>
          <p:cNvPr id="12" name="Picture 4" descr="http://img.lenagold.ru/d/dosk/dosk17.png"/>
          <p:cNvPicPr>
            <a:picLocks noChangeAspect="1" noChangeArrowheads="1"/>
          </p:cNvPicPr>
          <p:nvPr/>
        </p:nvPicPr>
        <p:blipFill>
          <a:blip r:embed="rId7" cstate="screen">
            <a:lum bright="20000"/>
          </a:blip>
          <a:srcRect/>
          <a:stretch>
            <a:fillRect/>
          </a:stretch>
        </p:blipFill>
        <p:spPr bwMode="auto">
          <a:xfrm rot="1804722" flipH="1">
            <a:off x="3021738" y="5040525"/>
            <a:ext cx="1478861" cy="820028"/>
          </a:xfrm>
          <a:prstGeom prst="rect">
            <a:avLst/>
          </a:prstGeom>
          <a:noFill/>
        </p:spPr>
      </p:pic>
      <p:pic>
        <p:nvPicPr>
          <p:cNvPr id="13" name="Picture 4" descr="http://img.lenagold.ru/d/dosk/dosk17.png"/>
          <p:cNvPicPr>
            <a:picLocks noChangeAspect="1" noChangeArrowheads="1"/>
          </p:cNvPicPr>
          <p:nvPr/>
        </p:nvPicPr>
        <p:blipFill>
          <a:blip r:embed="rId7" cstate="screen">
            <a:lum bright="20000"/>
          </a:blip>
          <a:srcRect/>
          <a:stretch>
            <a:fillRect/>
          </a:stretch>
        </p:blipFill>
        <p:spPr bwMode="auto">
          <a:xfrm rot="1804722" flipH="1">
            <a:off x="5253985" y="5040525"/>
            <a:ext cx="1478861" cy="82002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 rot="2040719">
            <a:off x="2898347" y="5149539"/>
            <a:ext cx="17097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b="1" i="1" dirty="0" smtClean="0">
                <a:latin typeface="Consolas" pitchFamily="49" charset="0"/>
                <a:cs typeface="Consolas" pitchFamily="49" charset="0"/>
              </a:rPr>
              <a:t>Хоста многолетняя</a:t>
            </a:r>
          </a:p>
        </p:txBody>
      </p:sp>
      <p:sp>
        <p:nvSpPr>
          <p:cNvPr id="16" name="Прямоугольник 15"/>
          <p:cNvSpPr/>
          <p:nvPr/>
        </p:nvSpPr>
        <p:spPr>
          <a:xfrm rot="1725362">
            <a:off x="5319977" y="5126134"/>
            <a:ext cx="1451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latin typeface="Consolas" pitchFamily="49" charset="0"/>
                <a:cs typeface="Consolas" pitchFamily="49" charset="0"/>
              </a:rPr>
              <a:t>Рудбекия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latin typeface="Consolas" pitchFamily="49" charset="0"/>
                <a:cs typeface="Consolas" pitchFamily="49" charset="0"/>
              </a:rPr>
              <a:t>золотистая</a:t>
            </a:r>
          </a:p>
        </p:txBody>
      </p:sp>
      <p:sp>
        <p:nvSpPr>
          <p:cNvPr id="14" name="Прямоугольник 13"/>
          <p:cNvSpPr/>
          <p:nvPr/>
        </p:nvSpPr>
        <p:spPr>
          <a:xfrm rot="2272177">
            <a:off x="59814" y="4371700"/>
            <a:ext cx="1315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600" b="1" i="1" dirty="0" err="1" smtClean="0">
                <a:latin typeface="Consolas" pitchFamily="49" charset="0"/>
                <a:cs typeface="Consolas" pitchFamily="49" charset="0"/>
              </a:rPr>
              <a:t>Фитолакка</a:t>
            </a:r>
            <a:r>
              <a:rPr lang="ru-RU" sz="1600" b="1" i="1" dirty="0" smtClean="0">
                <a:latin typeface="Consolas" pitchFamily="49" charset="0"/>
                <a:cs typeface="Consolas" pitchFamily="49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600" b="1" i="1" dirty="0" err="1" smtClean="0">
                <a:latin typeface="Consolas" pitchFamily="49" charset="0"/>
                <a:cs typeface="Consolas" pitchFamily="49" charset="0"/>
              </a:rPr>
              <a:t>лаконос</a:t>
            </a:r>
            <a:endParaRPr lang="ru-RU" sz="1600" b="1" i="1" dirty="0" smtClean="0">
              <a:latin typeface="Consolas" pitchFamily="49" charset="0"/>
              <a:cs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E:\фото двор\IMG_4947.JPG"/>
          <p:cNvPicPr>
            <a:picLocks noChangeAspect="1" noChangeArrowheads="1"/>
          </p:cNvPicPr>
          <p:nvPr/>
        </p:nvPicPr>
        <p:blipFill>
          <a:blip r:embed="rId4" cstate="screen">
            <a:lum contrast="10000"/>
          </a:blip>
          <a:srcRect/>
          <a:stretch>
            <a:fillRect/>
          </a:stretch>
        </p:blipFill>
        <p:spPr bwMode="auto">
          <a:xfrm>
            <a:off x="0" y="4818112"/>
            <a:ext cx="2339752" cy="203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img.lenagold.ru/s/strel/znak4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380312" y="4869160"/>
            <a:ext cx="1877353" cy="1584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screen">
            <a:lum/>
          </a:blip>
          <a:srcRect/>
          <a:stretch>
            <a:fillRect/>
          </a:stretch>
        </p:blipFill>
        <p:spPr bwMode="auto">
          <a:xfrm>
            <a:off x="2195736" y="5085184"/>
            <a:ext cx="251606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://img.lenagold.ru/d/dosk/dosk17.png"/>
          <p:cNvPicPr>
            <a:picLocks noChangeAspect="1" noChangeArrowheads="1"/>
          </p:cNvPicPr>
          <p:nvPr/>
        </p:nvPicPr>
        <p:blipFill>
          <a:blip r:embed="rId7" cstate="screen">
            <a:lum bright="20000"/>
          </a:blip>
          <a:srcRect/>
          <a:stretch>
            <a:fillRect/>
          </a:stretch>
        </p:blipFill>
        <p:spPr bwMode="auto">
          <a:xfrm rot="1981708" flipH="1">
            <a:off x="81882" y="4144982"/>
            <a:ext cx="1600679" cy="791174"/>
          </a:xfrm>
          <a:prstGeom prst="rect">
            <a:avLst/>
          </a:prstGeom>
          <a:noFill/>
        </p:spPr>
      </p:pic>
      <p:pic>
        <p:nvPicPr>
          <p:cNvPr id="10" name="Picture 4" descr="http://img.lenagold.ru/d/dosk/dosk17.png"/>
          <p:cNvPicPr>
            <a:picLocks noChangeAspect="1" noChangeArrowheads="1"/>
          </p:cNvPicPr>
          <p:nvPr/>
        </p:nvPicPr>
        <p:blipFill>
          <a:blip r:embed="rId8" cstate="screen">
            <a:lum bright="20000"/>
          </a:blip>
          <a:srcRect/>
          <a:stretch>
            <a:fillRect/>
          </a:stretch>
        </p:blipFill>
        <p:spPr bwMode="auto">
          <a:xfrm rot="2106968" flipH="1">
            <a:off x="2289113" y="4446950"/>
            <a:ext cx="1600679" cy="61941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 rot="2021044">
            <a:off x="2170295" y="4423217"/>
            <a:ext cx="165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i="1" dirty="0" smtClean="0">
                <a:latin typeface="Consolas" pitchFamily="49" charset="0"/>
                <a:cs typeface="Consolas" pitchFamily="49" charset="0"/>
              </a:rPr>
              <a:t>Клематис </a:t>
            </a:r>
            <a:r>
              <a:rPr lang="ru-RU" sz="1400" b="1" i="1" dirty="0" err="1" smtClean="0">
                <a:latin typeface="Consolas" pitchFamily="49" charset="0"/>
                <a:cs typeface="Consolas" pitchFamily="49" charset="0"/>
              </a:rPr>
              <a:t>Жакмана</a:t>
            </a:r>
            <a:endParaRPr lang="ru-RU" sz="1400" b="1" i="1" dirty="0" smtClean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777599">
            <a:off x="-34818" y="4271861"/>
            <a:ext cx="18356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b="1" i="1" dirty="0" smtClean="0">
                <a:latin typeface="Consolas" pitchFamily="49" charset="0"/>
                <a:cs typeface="Consolas" pitchFamily="49" charset="0"/>
              </a:rPr>
              <a:t>Клематис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400" b="1" i="1" dirty="0" smtClean="0">
                <a:latin typeface="Consolas" pitchFamily="49" charset="0"/>
                <a:cs typeface="Consolas" pitchFamily="49" charset="0"/>
              </a:rPr>
              <a:t>розовый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03008" y="5157192"/>
            <a:ext cx="1533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latin typeface="Consolas" pitchFamily="49" charset="0"/>
                <a:cs typeface="Consolas" pitchFamily="49" charset="0"/>
              </a:rPr>
              <a:t>Агава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latin typeface="Consolas" pitchFamily="49" charset="0"/>
                <a:cs typeface="Consolas" pitchFamily="49" charset="0"/>
              </a:rPr>
              <a:t>голубая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фото двор\IMG_4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308505" cy="6858000"/>
          </a:xfrm>
          <a:prstGeom prst="rect">
            <a:avLst/>
          </a:prstGeom>
          <a:noFill/>
        </p:spPr>
      </p:pic>
      <p:pic>
        <p:nvPicPr>
          <p:cNvPr id="7" name="Picture 2" descr="http://img.lenagold.ru/s/strel/znak42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75856" y="836712"/>
            <a:ext cx="2671162" cy="12241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764704"/>
            <a:ext cx="2232248" cy="1296144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rgbClr val="663300"/>
                </a:solidFill>
                <a:latin typeface="Garamond" pitchFamily="18" charset="0"/>
                <a:cs typeface="Aharoni" pitchFamily="2" charset="-79"/>
              </a:rPr>
              <a:t>Применение малых архитектурных форм благоустройства</a:t>
            </a:r>
          </a:p>
        </p:txBody>
      </p:sp>
      <p:pic>
        <p:nvPicPr>
          <p:cNvPr id="8" name="Picture 2" descr="https://img-fotki.yandex.ru/get/244821/244129556.26/0_16bd4f_abca7b3f_ori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5201817"/>
            <a:ext cx="4032448" cy="1656183"/>
          </a:xfrm>
          <a:prstGeom prst="rect">
            <a:avLst/>
          </a:prstGeom>
          <a:noFill/>
        </p:spPr>
      </p:pic>
      <p:pic>
        <p:nvPicPr>
          <p:cNvPr id="3" name="Picture 4" descr="http://img.lenagold.ru/p/pods/pods08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83568" y="4941168"/>
            <a:ext cx="848595" cy="942977"/>
          </a:xfrm>
          <a:prstGeom prst="rect">
            <a:avLst/>
          </a:prstGeom>
          <a:noFill/>
        </p:spPr>
      </p:pic>
      <p:pic>
        <p:nvPicPr>
          <p:cNvPr id="9" name="Picture 4" descr="http://img.lenagold.ru/p/pods/pods08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H="1">
            <a:off x="3419872" y="5013176"/>
            <a:ext cx="848595" cy="94297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403648" y="5589240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663300"/>
                </a:solidFill>
                <a:latin typeface="Garamond" pitchFamily="18" charset="0"/>
                <a:cs typeface="Aharoni" pitchFamily="2" charset="-79"/>
              </a:rPr>
              <a:t>Фермерское подворье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фото двор\IMG_49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0" y="0"/>
            <a:ext cx="9250001" cy="6858000"/>
          </a:xfrm>
          <a:prstGeom prst="rect">
            <a:avLst/>
          </a:prstGeom>
          <a:noFill/>
        </p:spPr>
      </p:pic>
      <p:pic>
        <p:nvPicPr>
          <p:cNvPr id="8" name="Picture 2" descr="https://img-fotki.yandex.ru/get/244821/244129556.26/0_16bd4f_abca7b3f_ori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52252" y="5013176"/>
            <a:ext cx="4491748" cy="18448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5517232"/>
            <a:ext cx="2880320" cy="50405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663300"/>
                </a:solidFill>
              </a:rPr>
              <a:t>Мостик </a:t>
            </a:r>
            <a:br>
              <a:rPr lang="ru-RU" sz="2800" b="1" i="1" dirty="0" smtClean="0">
                <a:solidFill>
                  <a:srgbClr val="663300"/>
                </a:solidFill>
              </a:rPr>
            </a:br>
            <a:r>
              <a:rPr lang="ru-RU" sz="2800" b="1" i="1" dirty="0" smtClean="0">
                <a:solidFill>
                  <a:srgbClr val="663300"/>
                </a:solidFill>
              </a:rPr>
              <a:t>желаний</a:t>
            </a:r>
            <a:endParaRPr lang="ru-RU" sz="2800" b="1" i="1" dirty="0">
              <a:solidFill>
                <a:srgbClr val="663300"/>
              </a:solidFill>
            </a:endParaRPr>
          </a:p>
        </p:txBody>
      </p:sp>
      <p:pic>
        <p:nvPicPr>
          <p:cNvPr id="11" name="Picture 5" descr="http://img.lenagold.ru/z/zve/zvezd63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831864">
            <a:off x="6858682" y="3557366"/>
            <a:ext cx="867486" cy="1019715"/>
          </a:xfrm>
          <a:prstGeom prst="rect">
            <a:avLst/>
          </a:prstGeom>
          <a:noFill/>
        </p:spPr>
      </p:pic>
      <p:pic>
        <p:nvPicPr>
          <p:cNvPr id="12" name="Picture 5" descr="http://img.lenagold.ru/z/zve/zvezd63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831864">
            <a:off x="3956037" y="4208202"/>
            <a:ext cx="714323" cy="839674"/>
          </a:xfrm>
          <a:prstGeom prst="rect">
            <a:avLst/>
          </a:prstGeom>
          <a:noFill/>
        </p:spPr>
      </p:pic>
      <p:pic>
        <p:nvPicPr>
          <p:cNvPr id="13" name="Picture 5" descr="http://img.lenagold.ru/z/zve/zvezd63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831864">
            <a:off x="2587886" y="4280209"/>
            <a:ext cx="714323" cy="839674"/>
          </a:xfrm>
          <a:prstGeom prst="rect">
            <a:avLst/>
          </a:prstGeom>
          <a:noFill/>
        </p:spPr>
      </p:pic>
      <p:pic>
        <p:nvPicPr>
          <p:cNvPr id="14" name="Picture 7" descr="https://img-fotki.yandex.ru/get/4307/2449448.3f/0_12b706_33ed694a_ori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1835051">
            <a:off x="8111663" y="5623014"/>
            <a:ext cx="546137" cy="476672"/>
          </a:xfrm>
          <a:prstGeom prst="rect">
            <a:avLst/>
          </a:prstGeom>
          <a:noFill/>
        </p:spPr>
      </p:pic>
      <p:pic>
        <p:nvPicPr>
          <p:cNvPr id="15" name="Picture 7" descr="https://img-fotki.yandex.ru/get/4307/2449448.3f/0_12b706_33ed694a_ori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884368" y="4725144"/>
            <a:ext cx="1155023" cy="1008112"/>
          </a:xfrm>
          <a:prstGeom prst="rect">
            <a:avLst/>
          </a:prstGeom>
          <a:noFill/>
        </p:spPr>
      </p:pic>
      <p:pic>
        <p:nvPicPr>
          <p:cNvPr id="16" name="Picture 7" descr="https://img-fotki.yandex.ru/get/4307/2449448.3f/0_12b706_33ed694a_ori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1835051">
            <a:off x="7607605" y="4902934"/>
            <a:ext cx="546137" cy="476672"/>
          </a:xfrm>
          <a:prstGeom prst="rect">
            <a:avLst/>
          </a:prstGeom>
          <a:noFill/>
        </p:spPr>
      </p:pic>
      <p:pic>
        <p:nvPicPr>
          <p:cNvPr id="17" name="Picture 7" descr="https://img-fotki.yandex.ru/get/4307/2449448.3f/0_12b706_33ed694a_ori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1835051">
            <a:off x="7103549" y="4902933"/>
            <a:ext cx="546137" cy="476672"/>
          </a:xfrm>
          <a:prstGeom prst="rect">
            <a:avLst/>
          </a:prstGeom>
          <a:noFill/>
        </p:spPr>
      </p:pic>
      <p:pic>
        <p:nvPicPr>
          <p:cNvPr id="18" name="Picture 7" descr="https://img-fotki.yandex.ru/get/4307/2449448.3f/0_12b706_33ed694a_ori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1835051">
            <a:off x="8183670" y="6275546"/>
            <a:ext cx="546137" cy="476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9" name="Picture 3" descr="G:\фото двор\IMG_4979.JPG"/>
          <p:cNvPicPr>
            <a:picLocks noChangeAspect="1" noChangeArrowheads="1"/>
          </p:cNvPicPr>
          <p:nvPr/>
        </p:nvPicPr>
        <p:blipFill>
          <a:blip r:embed="rId2" cstate="screen">
            <a:lum bright="-8000"/>
          </a:blip>
          <a:srcRect/>
          <a:stretch>
            <a:fillRect/>
          </a:stretch>
        </p:blipFill>
        <p:spPr bwMode="auto">
          <a:xfrm>
            <a:off x="0" y="0"/>
            <a:ext cx="9168758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G:\фото двор\IMG_4960.JPG"/>
          <p:cNvPicPr>
            <a:picLocks noChangeAspect="1" noChangeArrowheads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>
            <a:off x="2411760" y="4869160"/>
            <a:ext cx="2952328" cy="2159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>
            <a:lum bright="-10000" contrast="20000"/>
          </a:blip>
          <a:srcRect/>
          <a:stretch>
            <a:fillRect/>
          </a:stretch>
        </p:blipFill>
        <p:spPr bwMode="auto">
          <a:xfrm>
            <a:off x="0" y="4791749"/>
            <a:ext cx="2699792" cy="206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0" y="1988840"/>
            <a:ext cx="1763688" cy="3052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G:\фото двор\IMG_20200727_121550.jpg"/>
          <p:cNvPicPr>
            <a:picLocks noChangeAspect="1" noChangeArrowheads="1"/>
          </p:cNvPicPr>
          <p:nvPr/>
        </p:nvPicPr>
        <p:blipFill>
          <a:blip r:embed="rId6" cstate="screen">
            <a:lum bright="-10000" contrast="20000"/>
          </a:blip>
          <a:srcRect/>
          <a:stretch>
            <a:fillRect/>
          </a:stretch>
        </p:blipFill>
        <p:spPr bwMode="auto">
          <a:xfrm>
            <a:off x="5220072" y="4731125"/>
            <a:ext cx="2056485" cy="212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https://img-fotki.yandex.ru/get/244821/244129556.26/0_16bd4f_abca7b3f_orig"/>
          <p:cNvPicPr>
            <a:picLocks noChangeAspect="1" noChangeArrowheads="1"/>
          </p:cNvPicPr>
          <p:nvPr/>
        </p:nvPicPr>
        <p:blipFill>
          <a:blip r:embed="rId7" cstate="screen">
            <a:lum bright="-10000"/>
          </a:blip>
          <a:srcRect/>
          <a:stretch>
            <a:fillRect/>
          </a:stretch>
        </p:blipFill>
        <p:spPr bwMode="auto">
          <a:xfrm>
            <a:off x="1773080" y="3501008"/>
            <a:ext cx="3331156" cy="1368152"/>
          </a:xfrm>
          <a:prstGeom prst="rect">
            <a:avLst/>
          </a:prstGeom>
          <a:noFill/>
        </p:spPr>
      </p:pic>
      <p:pic>
        <p:nvPicPr>
          <p:cNvPr id="14" name="Picture 5" descr="G:\фото двор\IMG_20200727_121408.jpg"/>
          <p:cNvPicPr>
            <a:picLocks noChangeAspect="1" noChangeArrowheads="1"/>
          </p:cNvPicPr>
          <p:nvPr/>
        </p:nvPicPr>
        <p:blipFill>
          <a:blip r:embed="rId8" cstate="screen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1619672" cy="2188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7090172" y="4841776"/>
            <a:ext cx="205382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3717032"/>
            <a:ext cx="1944216" cy="72008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b="1" i="1" dirty="0" smtClean="0">
                <a:solidFill>
                  <a:srgbClr val="663300"/>
                </a:solidFill>
              </a:rPr>
              <a:t>В гостях у сказки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182</Words>
  <Application>Microsoft Office PowerPoint</Application>
  <PresentationFormat>Экран (4:3)</PresentationFormat>
  <Paragraphs>56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Добро пожаловать в ГКУСО «Георгиевский СРЦН «Аист»</vt:lpstr>
      <vt:lpstr>Гибискус  садовый период цветения  июнь-сентябрь</vt:lpstr>
      <vt:lpstr>Слайд 3</vt:lpstr>
      <vt:lpstr>Слайд 4</vt:lpstr>
      <vt:lpstr>Слайд 5</vt:lpstr>
      <vt:lpstr>Слайд 6</vt:lpstr>
      <vt:lpstr>Применение малых архитектурных форм благоустройства</vt:lpstr>
      <vt:lpstr>Мостик  желаний</vt:lpstr>
      <vt:lpstr>Слайд 9</vt:lpstr>
      <vt:lpstr>Слайд 10</vt:lpstr>
      <vt:lpstr>Слайд 11</vt:lpstr>
      <vt:lpstr>Слайд 12</vt:lpstr>
      <vt:lpstr>Слайд 13</vt:lpstr>
      <vt:lpstr>Слайд 14</vt:lpstr>
      <vt:lpstr>Новые элементы благоустройства 2020 г.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в ГКУСО «Георгиевский СРЦН «Аист»</dc:title>
  <dc:creator>user</dc:creator>
  <cp:lastModifiedBy>user</cp:lastModifiedBy>
  <cp:revision>50</cp:revision>
  <dcterms:created xsi:type="dcterms:W3CDTF">2020-07-21T12:09:58Z</dcterms:created>
  <dcterms:modified xsi:type="dcterms:W3CDTF">2020-07-29T11:01:43Z</dcterms:modified>
</cp:coreProperties>
</file>